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474" r:id="rId3"/>
    <p:sldId id="561" r:id="rId4"/>
    <p:sldId id="560" r:id="rId5"/>
    <p:sldId id="562" r:id="rId6"/>
    <p:sldId id="563" r:id="rId7"/>
    <p:sldId id="564" r:id="rId8"/>
    <p:sldId id="565" r:id="rId9"/>
    <p:sldId id="566" r:id="rId10"/>
    <p:sldId id="465" r:id="rId11"/>
    <p:sldId id="467" r:id="rId12"/>
    <p:sldId id="471" r:id="rId13"/>
    <p:sldId id="256" r:id="rId15"/>
    <p:sldId id="550" r:id="rId16"/>
    <p:sldId id="453" r:id="rId17"/>
    <p:sldId id="461" r:id="rId18"/>
    <p:sldId id="495" r:id="rId19"/>
    <p:sldId id="552" r:id="rId20"/>
    <p:sldId id="459" r:id="rId21"/>
    <p:sldId id="551" r:id="rId22"/>
    <p:sldId id="460" r:id="rId23"/>
    <p:sldId id="462" r:id="rId24"/>
    <p:sldId id="568" r:id="rId25"/>
    <p:sldId id="567" r:id="rId26"/>
    <p:sldId id="493" r:id="rId27"/>
  </p:sldIdLst>
  <p:sldSz cx="9144000" cy="5144135" type="screen16x9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9" userDrawn="1">
          <p15:clr>
            <a:srgbClr val="A4A3A4"/>
          </p15:clr>
        </p15:guide>
        <p15:guide id="2" pos="28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33FF"/>
    <a:srgbClr val="89D24F"/>
    <a:srgbClr val="008080"/>
    <a:srgbClr val="0066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4" d="100"/>
          <a:sy n="84" d="100"/>
        </p:scale>
        <p:origin x="1426" y="72"/>
      </p:cViewPr>
      <p:guideLst>
        <p:guide orient="horz" pos="1689"/>
        <p:guide pos="288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49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1DE38-9848-4E7F-A3A0-077E2C6ED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280" y="1143000"/>
            <a:ext cx="54854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687BE-75A6-4A22-AE39-0DE70FE8B6B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687BE-75A6-4A22-AE39-0DE70FE8B6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098"/>
            <a:ext cx="7772400" cy="110271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5160"/>
            <a:ext cx="6400800" cy="13146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8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15"/>
            <a:ext cx="2057400" cy="438941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15"/>
            <a:ext cx="6019800" cy="438941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753"/>
            <a:ext cx="7772400" cy="102173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416"/>
            <a:ext cx="7772400" cy="112533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360"/>
            <a:ext cx="4038600" cy="33950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360"/>
            <a:ext cx="4038600" cy="33950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536"/>
            <a:ext cx="4040188" cy="47990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442"/>
            <a:ext cx="4040188" cy="29639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1536"/>
            <a:ext cx="4041775" cy="47990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442"/>
            <a:ext cx="4041775" cy="29639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823"/>
            <a:ext cx="3008313" cy="87169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23"/>
            <a:ext cx="5111750" cy="439060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513"/>
            <a:ext cx="3008313" cy="351891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8035" indent="0">
              <a:buNone/>
              <a:defRPr sz="675"/>
            </a:lvl7pPr>
            <a:lvl8pPr marL="2400935" indent="0">
              <a:buNone/>
              <a:defRPr sz="675"/>
            </a:lvl8pPr>
            <a:lvl9pPr marL="2743835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080"/>
            <a:ext cx="5486400" cy="42512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662"/>
            <a:ext cx="5486400" cy="308664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208"/>
            <a:ext cx="5486400" cy="60375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8035" indent="0">
              <a:buNone/>
              <a:defRPr sz="675"/>
            </a:lvl7pPr>
            <a:lvl8pPr marL="2400935" indent="0">
              <a:buNone/>
              <a:defRPr sz="675"/>
            </a:lvl8pPr>
            <a:lvl9pPr marL="2743835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015"/>
            <a:ext cx="8229600" cy="85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360"/>
            <a:ext cx="8229600" cy="3395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8096"/>
            <a:ext cx="21336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8096"/>
            <a:ext cx="28956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8096"/>
            <a:ext cx="21336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.xml"/><Relationship Id="rId1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.xml"/><Relationship Id="rId1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6.xml"/><Relationship Id="rId1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image" Target="../media/image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9.xml"/><Relationship Id="rId1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image" Target="../media/image2.GIF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.GIF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8.xml"/><Relationship Id="rId1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60" y="1132205"/>
            <a:ext cx="2823845" cy="3689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405" y="1132205"/>
            <a:ext cx="4231005" cy="3547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1060450"/>
            <a:ext cx="9066530" cy="52197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sz="2800" b="1" dirty="0">
                <a:solidFill>
                  <a:srgbClr val="C00000"/>
                </a:solidFill>
                <a:latin typeface="字体视界-简圆体" panose="02010601030101010101" pitchFamily="2" charset="-122"/>
                <a:ea typeface="字体视界-简圆体" panose="02010601030101010101" pitchFamily="2" charset="-122"/>
              </a:rPr>
              <a:t>第二集《路遇活神仙？》</a:t>
            </a:r>
            <a:r>
              <a:rPr lang="zh-CN" sz="2800" b="1" dirty="0">
                <a:solidFill>
                  <a:srgbClr val="C00000"/>
                </a:solidFill>
                <a:latin typeface="字体视界-简圆体" panose="02010601030101010101" pitchFamily="2" charset="-122"/>
                <a:ea typeface="字体视界-简圆体" panose="02010601030101010101" pitchFamily="2" charset="-122"/>
                <a:sym typeface="+mn-ea"/>
              </a:rPr>
              <a:t>第三集《世界末日要来了？》</a:t>
            </a:r>
            <a:endParaRPr lang="zh-CN" sz="2800" b="1" dirty="0">
              <a:solidFill>
                <a:srgbClr val="C00000"/>
              </a:solidFill>
              <a:latin typeface="字体视界-简圆体" panose="02010601030101010101" pitchFamily="2" charset="-122"/>
              <a:ea typeface="字体视界-简圆体" panose="02010601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331028" y="1708131"/>
            <a:ext cx="6549107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/>
              <a:t>1. 在第二集里，天天妈是受什么蛊惑进去听讲座的?</a:t>
            </a:r>
            <a:endParaRPr lang="zh-CN" altLang="en-US"/>
          </a:p>
          <a:p>
            <a:pPr indent="0"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/>
              <a:t>2. 天天妈钱包里的钱为什么没了？</a:t>
            </a:r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624520" y="1754636"/>
            <a:ext cx="1091280" cy="614946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5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听讲座免费领鸡蛋！</a:t>
            </a:r>
            <a:endParaRPr lang="zh-CN" altLang="en-US" b="1">
              <a:solidFill>
                <a:srgbClr val="0070C0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961390" y="2571750"/>
            <a:ext cx="7291705" cy="5321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lang="zh-CN" altLang="en-US" sz="15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活神仙从抽出里面的一张1元纸币的同时，用手指暗中飞速勾出了几张百万大钞藏在了自己兜里</a:t>
            </a:r>
            <a:endParaRPr lang="zh-CN" altLang="en-US" sz="15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827405" y="3422650"/>
            <a:ext cx="7728585" cy="4787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lang="zh-CN" altLang="en-US" sz="15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1.要注意拒收、不使用；2.要尽快到银行兑换,阻止其流向社会；3.一旦发现有人在人民币上涂印邪教宣传内容等可疑情况，要积极向公安机关检举揭发。</a:t>
            </a:r>
            <a:endParaRPr lang="zh-CN" altLang="en-US" sz="15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31595" y="3940175"/>
            <a:ext cx="69100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sym typeface="+mn-ea"/>
              </a:rPr>
              <a:t>4.</a:t>
            </a:r>
            <a:r>
              <a:rPr lang="zh-CN" altLang="en-US">
                <a:sym typeface="+mn-ea"/>
              </a:rPr>
              <a:t>在第三集里，邪教组织头目利用了什么手段对人们进行精神控制？</a:t>
            </a:r>
            <a:endParaRPr lang="zh-CN" altLang="en-US"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1619885" y="4372610"/>
            <a:ext cx="5973445" cy="3517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lang="zh-CN" altLang="en-US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利用天灾人祸，煽动人们加入邪教组织，骗敛钱财</a:t>
            </a:r>
            <a:endParaRPr lang="zh-CN" altLang="en-US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31595" y="2932430"/>
            <a:ext cx="457200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 fontAlgn="auto">
              <a:lnSpc>
                <a:spcPct val="150000"/>
              </a:lnSpc>
              <a:buClrTx/>
              <a:buSzTx/>
              <a:buNone/>
            </a:pPr>
            <a:r>
              <a:rPr lang="en-US" altLang="zh-CN">
                <a:sym typeface="+mn-ea"/>
              </a:rPr>
              <a:t>3</a:t>
            </a:r>
            <a:r>
              <a:rPr lang="zh-CN" altLang="en-US">
                <a:sym typeface="+mn-ea"/>
              </a:rPr>
              <a:t>. 收到印发邪教宣传内容的人民币怎么办？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004336" y="1651308"/>
            <a:ext cx="6440503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lnSpc>
                <a:spcPct val="200000"/>
              </a:lnSpc>
              <a:buClrTx/>
              <a:buSzTx/>
              <a:buFontTx/>
            </a:pPr>
            <a:r>
              <a:rPr lang="zh-CN" altLang="en-US"/>
              <a:t>1. </a:t>
            </a:r>
            <a:r>
              <a:rPr lang="zh-CN" altLang="en-US">
                <a:sym typeface="+mn-ea"/>
              </a:rPr>
              <a:t>第四集里</a:t>
            </a:r>
            <a:r>
              <a:rPr lang="zh-CN" altLang="en-US"/>
              <a:t>画像上的金轮法王，是怎么制作的？</a:t>
            </a:r>
            <a:endParaRPr lang="zh-CN" altLang="en-US"/>
          </a:p>
          <a:p>
            <a:pPr indent="0" algn="l" fontAlgn="auto">
              <a:lnSpc>
                <a:spcPct val="200000"/>
              </a:lnSpc>
              <a:buClrTx/>
              <a:buSzTx/>
              <a:buFontTx/>
            </a:pPr>
            <a:r>
              <a:rPr lang="en-US" altLang="zh-CN"/>
              <a:t>2</a:t>
            </a:r>
            <a:r>
              <a:rPr lang="zh-CN" altLang="en-US"/>
              <a:t>.</a:t>
            </a:r>
            <a:r>
              <a:rPr lang="en-US" altLang="zh-CN"/>
              <a:t> </a:t>
            </a:r>
            <a:r>
              <a:rPr lang="zh-CN" altLang="en-US"/>
              <a:t>第四集里，邪教组织用的是什么手法蛊惑他人？</a:t>
            </a:r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611505" y="1129030"/>
            <a:ext cx="7799705" cy="52197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sz="2800" b="1" dirty="0">
                <a:solidFill>
                  <a:srgbClr val="C00000"/>
                </a:solidFill>
                <a:latin typeface="字体视界-简圆体" panose="02010601030101010101" pitchFamily="2" charset="-122"/>
                <a:ea typeface="字体视界-简圆体" panose="02010601030101010101" pitchFamily="2" charset="-122"/>
              </a:rPr>
              <a:t>第四集《祷告能治病？》</a:t>
            </a:r>
            <a:r>
              <a:rPr lang="zh-CN" sz="2800" b="1" dirty="0">
                <a:solidFill>
                  <a:srgbClr val="C00000"/>
                </a:solidFill>
                <a:latin typeface="字体视界-简圆体" panose="02010601030101010101" pitchFamily="2" charset="-122"/>
                <a:ea typeface="字体视界-简圆体" panose="02010601030101010101" pitchFamily="2" charset="-122"/>
                <a:sym typeface="+mn-ea"/>
              </a:rPr>
              <a:t>第五集《一夜变第一？》</a:t>
            </a:r>
            <a:endParaRPr lang="zh-CN" sz="2800" b="1" dirty="0">
              <a:solidFill>
                <a:srgbClr val="C00000"/>
              </a:solidFill>
              <a:latin typeface="字体视界-简圆体" panose="02010601030101010101" pitchFamily="2" charset="-122"/>
              <a:ea typeface="字体视界-简圆体" panose="02010601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11985" y="1851847"/>
            <a:ext cx="2267823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用制图软件进行处理</a:t>
            </a:r>
            <a:endParaRPr lang="zh-CN" altLang="en-US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3270" y="2849880"/>
            <a:ext cx="762762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声称加入他们可以祛病消灾、强身健体、延年益寿，利用了人们期盼健康长寿的心理。实际上，许多人落入邪教陷阱，受其蛊惑拒医拒药，耽误治疗加重病情甚至失去了生命。</a:t>
            </a:r>
            <a:endParaRPr lang="zh-CN" altLang="en-US" sz="1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004489" y="3679863"/>
            <a:ext cx="6042288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00000"/>
              </a:lnSpc>
              <a:buClrTx/>
              <a:buSzTx/>
              <a:buNone/>
            </a:pPr>
            <a:r>
              <a:rPr lang="en-US" altLang="zh-CN">
                <a:sym typeface="+mn-ea"/>
              </a:rPr>
              <a:t>3</a:t>
            </a:r>
            <a:r>
              <a:rPr lang="zh-CN" altLang="en-US">
                <a:sym typeface="+mn-ea"/>
              </a:rPr>
              <a:t>.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第五集里，邪教组织又是用的什么手法蛊惑他人？</a:t>
            </a:r>
            <a:endParaRPr lang="zh-CN" altLang="en-US"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763270" y="4011930"/>
            <a:ext cx="7741920" cy="829945"/>
          </a:xfrm>
          <a:prstGeom prst="rect">
            <a:avLst/>
          </a:prstGeom>
          <a:noFill/>
          <a:ln w="31750" cmpd="sng">
            <a:noFill/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en-US" altLang="zh-CN" sz="1200">
                <a:ea typeface="宋体" panose="02010600030101010101" pitchFamily="2" charset="-122"/>
                <a:sym typeface="+mn-ea"/>
              </a:rPr>
              <a:t>         </a:t>
            </a:r>
            <a:r>
              <a:rPr lang="zh-CN" altLang="en-US" sz="1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邪教往往打着科学的旗号，教主声称掌握了宇宙的奥秘，迷惑信徒称只要加入他们，就能不用学习得第一，具有不小的迷惑性，实际上是反对科学的伪科学。学习从来没有捷径，必须踏踏实实，才能得到累累硕果。</a:t>
            </a:r>
            <a:endParaRPr lang="zh-CN" altLang="en-US" sz="1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2151750" y="2302119"/>
            <a:ext cx="4840499" cy="101473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体视界-简圆体" panose="02010601030101010101" pitchFamily="2" charset="-122"/>
                <a:ea typeface="字体视界-简圆体" panose="02010601030101010101" pitchFamily="2" charset="-122"/>
              </a:rPr>
              <a:t>知识大闯关</a:t>
            </a:r>
            <a:endParaRPr lang="zh-CN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体视界-简圆体" panose="02010601030101010101" pitchFamily="2" charset="-122"/>
              <a:ea typeface="字体视界-简圆体" panose="02010601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2151750" y="2302119"/>
            <a:ext cx="4840499" cy="101473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体视界-简圆体" panose="02010601030101010101" pitchFamily="2" charset="-122"/>
                <a:ea typeface="字体视界-简圆体" panose="02010601030101010101" pitchFamily="2" charset="-122"/>
              </a:rPr>
              <a:t>青铜级别</a:t>
            </a:r>
            <a:endParaRPr lang="zh-CN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体视界-简圆体" panose="02010601030101010101" pitchFamily="2" charset="-122"/>
              <a:ea typeface="字体视界-简圆体" panose="02010601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94335" y="1173480"/>
            <a:ext cx="835914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</a:t>
            </a:r>
            <a:r>
              <a:rPr lang="en-US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是我们党和国家防范处理邪教问题的一项重要方针政策。  </a:t>
            </a:r>
            <a:endParaRPr lang="zh-CN" altLang="en-US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/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A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打击一切邪教分子  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/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B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团结教育挽救绝大多数，依法打击极少数  </a:t>
            </a:r>
            <a:endParaRPr lang="zh-CN" altLang="en-US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/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不打击、只教育    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/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D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放任自由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754047" y="974574"/>
            <a:ext cx="429176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3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en-US" altLang="zh-CN" sz="33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96240" y="3867785"/>
            <a:ext cx="78219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.当代中国危害最大的邪教组织是“</a:t>
            </a:r>
            <a:r>
              <a:rPr lang="en-US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A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法轮功   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B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日月气功   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观音法门   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D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门徒会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4177442" y="3651734"/>
            <a:ext cx="429176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3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en-US" altLang="zh-CN" sz="33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395605" y="2649855"/>
            <a:ext cx="8357870" cy="1087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200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我国实行的是宗教信仰</a:t>
            </a:r>
            <a:r>
              <a:rPr lang="en-US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政策，但所有的宗教活动都要依照《宪法》和相关法律进行。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A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制约     B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自由     C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科学     D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政教合一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3096260" y="2505710"/>
            <a:ext cx="544830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3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en-US" altLang="zh-CN" sz="33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46710" y="1203960"/>
            <a:ext cx="8240395" cy="1087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200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.当今世界严重危害人类社会发展和进步的三大“毒瘤”是：霸权主义、恐怖主义和</a:t>
            </a:r>
            <a:r>
              <a:rPr lang="en-US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  A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邪教    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B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核武器   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地区冲突   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 D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战争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971567" y="1419768"/>
            <a:ext cx="429176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3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en-US" altLang="zh-CN" sz="33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95605" y="3364230"/>
            <a:ext cx="8274050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200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.几乎所有的邪教教主都预言过</a:t>
            </a:r>
            <a:r>
              <a:rPr lang="en-US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的来临。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  A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世界末日      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B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世界大战      C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地球爆炸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3707765" y="3219872"/>
            <a:ext cx="429176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3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en-US" altLang="zh-CN" sz="33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347345" y="2427605"/>
            <a:ext cx="8174990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 fontAlgn="auto">
              <a:lnSpc>
                <a:spcPct val="120000"/>
              </a:lnSpc>
              <a:buClrTx/>
              <a:buSzTx/>
              <a:buFontTx/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5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.邪教组织往往打着</a:t>
            </a:r>
            <a:r>
              <a:rPr lang="en-US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和气功的幌子骗人。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l" fontAlgn="auto">
              <a:lnSpc>
                <a:spcPct val="120000"/>
              </a:lnSpc>
              <a:buClrTx/>
              <a:buSzTx/>
              <a:buFontTx/>
            </a:pP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  A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健康团体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   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B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宗教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   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民间组织   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D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国际组织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7"/>
            </p:custDataLst>
          </p:nvPr>
        </p:nvSpPr>
        <p:spPr>
          <a:xfrm>
            <a:off x="2555694" y="2284059"/>
            <a:ext cx="429176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3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en-US" altLang="zh-CN" sz="33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2151750" y="2302119"/>
            <a:ext cx="4840499" cy="101473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体视界-简圆体" panose="02010601030101010101" pitchFamily="2" charset="-122"/>
                <a:ea typeface="字体视界-简圆体" panose="02010601030101010101" pitchFamily="2" charset="-122"/>
              </a:rPr>
              <a:t>钻石级别</a:t>
            </a:r>
            <a:endParaRPr lang="zh-CN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体视界-简圆体" panose="02010601030101010101" pitchFamily="2" charset="-122"/>
              <a:ea typeface="字体视界-简圆体" panose="02010601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553085" y="1203960"/>
            <a:ext cx="7894320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200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.公民收到“法轮功”等邪教宣传品后应将其</a:t>
            </a:r>
            <a:r>
              <a:rPr lang="en-US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或送交公安机关。  </a:t>
            </a:r>
            <a:endParaRPr lang="zh-CN" altLang="en-US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A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销毁    B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传阅     C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收藏     D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复印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5292355" y="1059768"/>
            <a:ext cx="429176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3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en-US" altLang="zh-CN" sz="33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572770" y="3004185"/>
            <a:ext cx="7110730" cy="1751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200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3.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下列属于邪教组织特征的是</a:t>
            </a:r>
            <a:r>
              <a:rPr lang="en-US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。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（1）编造歪理邪说  （2）神化教主    （3）实施精神控制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（4）骗敛钱财      （5）秘密结社    （6）危害社会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  A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.(1)(2)(3)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       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B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.(1)(3)(4)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  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  C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.(1)(2)(4)(5)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  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D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.(1)(2)(3)(4)(5)(6)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3707737" y="2787747"/>
            <a:ext cx="429176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3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en-US" altLang="zh-CN" sz="33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572770" y="2139950"/>
            <a:ext cx="6813550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200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.邪教组织通常最先在</a:t>
            </a:r>
            <a:r>
              <a:rPr lang="en-US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中发展成员。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  A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同事         B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同学         C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亲朋好友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3060231" y="2005232"/>
            <a:ext cx="429176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3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en-US" altLang="zh-CN" sz="33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95605" y="1203960"/>
            <a:ext cx="8542020" cy="1087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200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.邪教组织骨干人员利用魔术或一些物质特殊的物理化学性质，制造所谓的</a:t>
            </a:r>
            <a:r>
              <a:rPr lang="en-US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来迷惑群众，使群众对其产生崇拜，从而拉拢群众入教。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  A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特异功能或神秘现象     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B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民间杂耍      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巫术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8100187" y="1060677"/>
            <a:ext cx="429176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3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en-US" altLang="zh-CN" sz="33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372745" y="2356485"/>
            <a:ext cx="8565515" cy="1087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200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5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教主对信徒进行强制性的劝导或超常的影响，使信徒或多或少地丧失正常的思维能力和价值观念，在不知不觉中改变人生态度，西方称之为</a:t>
            </a:r>
            <a:r>
              <a:rPr lang="en-US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fontAlgn="auto">
              <a:lnSpc>
                <a:spcPct val="120000"/>
              </a:lnSpc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  A</a:t>
            </a:r>
            <a:r>
              <a:rPr 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洗澡   </a:t>
            </a:r>
            <a:r>
              <a:rPr 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</a:t>
            </a: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B</a:t>
            </a:r>
            <a:r>
              <a:rPr 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洗脑   </a:t>
            </a:r>
            <a:r>
              <a:rPr 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 </a:t>
            </a:r>
            <a:r>
              <a:rPr 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</a:t>
            </a:r>
            <a:r>
              <a:rPr 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洗头    </a:t>
            </a:r>
            <a:r>
              <a:rPr 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D</a:t>
            </a:r>
            <a:r>
              <a:rPr 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刷新</a:t>
            </a:r>
            <a:endParaRPr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6443980" y="2572385"/>
            <a:ext cx="556895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3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en-US" altLang="zh-CN" sz="33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395605" y="3580130"/>
            <a:ext cx="836041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.遇到邪教骗人时，应当</a:t>
            </a:r>
            <a:r>
              <a:rPr lang="en-US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；发现亲朋好友加入邪教时，要劝告帮助其尽快脱离邪教。    </a:t>
            </a:r>
            <a:endParaRPr lang="zh-CN" altLang="en-US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/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A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不听、不信、不传     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B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听之任之     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依法打击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3042807" y="3364079"/>
            <a:ext cx="429176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3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en-US" altLang="zh-CN" sz="33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2151750" y="2302119"/>
            <a:ext cx="4840499" cy="101473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体视界-简圆体" panose="02010601030101010101" pitchFamily="2" charset="-122"/>
                <a:ea typeface="字体视界-简圆体" panose="02010601030101010101" pitchFamily="2" charset="-122"/>
              </a:rPr>
              <a:t>王者级别</a:t>
            </a:r>
            <a:endParaRPr lang="zh-CN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体视界-简圆体" panose="02010601030101010101" pitchFamily="2" charset="-122"/>
              <a:ea typeface="字体视界-简圆体" panose="02010601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200025" y="1348105"/>
            <a:ext cx="6707505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/>
              <a:t>什么是邪教？</a:t>
            </a:r>
            <a:endParaRPr lang="zh-CN" altLang="en-US" sz="3200" b="1"/>
          </a:p>
          <a:p>
            <a:endParaRPr lang="zh-CN" altLang="en-US" sz="3200"/>
          </a:p>
          <a:p>
            <a:r>
              <a:rPr lang="zh-CN" altLang="en-US" sz="2400"/>
              <a:t>冒用宗教、气功或者以其他名义建立，</a:t>
            </a:r>
            <a:endParaRPr lang="zh-CN" altLang="en-US" sz="2400"/>
          </a:p>
          <a:p>
            <a:r>
              <a:rPr lang="zh-CN" altLang="en-US" sz="2400"/>
              <a:t>神化、鼓吹首要分子，</a:t>
            </a:r>
            <a:endParaRPr lang="zh-CN" altLang="en-US" sz="2400"/>
          </a:p>
          <a:p>
            <a:r>
              <a:rPr lang="zh-CN" altLang="en-US" sz="2400"/>
              <a:t>利用制造、散布迷信邪说等手段蛊惑、蒙骗他人，</a:t>
            </a:r>
            <a:endParaRPr lang="zh-CN" altLang="en-US" sz="2400"/>
          </a:p>
          <a:p>
            <a:r>
              <a:rPr lang="zh-CN" altLang="en-US" sz="2400"/>
              <a:t>发展、控制成员，危害社会的非法组织</a:t>
            </a:r>
            <a:endParaRPr lang="zh-CN" altLang="en-US" sz="240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300" y="2572385"/>
            <a:ext cx="2372360" cy="2225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535305" y="1183005"/>
            <a:ext cx="8371840" cy="1087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200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.当接到“法轮功”等邪教组织的反动宣传电话时，不正确的做法是</a:t>
            </a:r>
            <a:r>
              <a:rPr lang="en-US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A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直接把它挂掉	 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B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电话放到一边不听 	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fontAlgn="auto">
              <a:lnSpc>
                <a:spcPct val="1200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C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记录下情况并报警   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D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听信电话里的内容。</a:t>
            </a:r>
            <a:endParaRPr lang="zh-CN" altLang="en-US" sz="135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5940" y="2356485"/>
            <a:ext cx="8054340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200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.防范邪教的最好办法是让广大群众知道什么是邪教，</a:t>
            </a:r>
            <a:r>
              <a:rPr lang="en-US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，怎么拒绝邪教。  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A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如何退出邪教  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B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邪教有什么危害    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揭批邪教本质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7524268" y="1060395"/>
            <a:ext cx="429176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3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en-US" altLang="zh-CN" sz="33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6156096" y="2212446"/>
            <a:ext cx="429176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3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en-US" altLang="zh-CN" sz="33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39750" y="3148330"/>
            <a:ext cx="7310755" cy="1751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200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.当我们发现邪教违法犯罪活动时，不正确的行为是</a:t>
            </a:r>
            <a:r>
              <a:rPr lang="en-US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。  </a:t>
            </a:r>
            <a:endParaRPr lang="zh-CN" altLang="en-US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A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及时拨打110报警  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fontAlgn="auto">
              <a:lnSpc>
                <a:spcPct val="1200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B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看到有人在网上散布邪教言论，及时举报  </a:t>
            </a:r>
            <a:endParaRPr lang="zh-CN" altLang="en-US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视而不见，听之任之  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fontAlgn="auto">
              <a:lnSpc>
                <a:spcPct val="1200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D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在校园里，及时告知校领导或老师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5940476" y="3004353"/>
            <a:ext cx="429176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3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en-US" altLang="zh-CN" sz="33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39750" y="3004185"/>
            <a:ext cx="8164195" cy="1087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200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5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.利用通讯信息网络宣扬邪教，邪教信息实际被点击、浏览数达到</a:t>
            </a:r>
            <a:r>
              <a:rPr lang="en-US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次以上的，将被依法判处三年以上七年以下有期徒刑，并处罚金。</a:t>
            </a:r>
            <a:endParaRPr lang="zh-CN" altLang="en-US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  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A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2000	   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B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3000	     C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4000	     D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5000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7308368" y="2859895"/>
            <a:ext cx="429176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3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en-US" altLang="zh-CN" sz="33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467360" y="1347470"/>
            <a:ext cx="8136890" cy="1419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200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.《中华人民共和国刑法》第300条规定：组织、利用会道门、邪教组织或者利用迷信破坏国家法律、行政法规实施的，处</a:t>
            </a:r>
            <a:r>
              <a:rPr lang="en-US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年以上</a:t>
            </a:r>
            <a:r>
              <a:rPr lang="en-US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年以下有期徒刑；情节特别严重的，处</a:t>
            </a:r>
            <a:r>
              <a:rPr lang="en-US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年以上有期徒刑或者无期徒刑。</a:t>
            </a:r>
            <a:endParaRPr lang="zh-CN" altLang="en-US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  A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三、七、七    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B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二、五、五     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五、十、十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5003524" y="1563075"/>
            <a:ext cx="429176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3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en-US" altLang="zh-CN" sz="33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690" y="1132205"/>
            <a:ext cx="2608580" cy="3619500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690" y="1132205"/>
            <a:ext cx="2608580" cy="3619500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690" y="1132205"/>
            <a:ext cx="2608580" cy="3619500"/>
          </a:xfrm>
          <a:prstGeom prst="rect">
            <a:avLst/>
          </a:prstGeom>
        </p:spPr>
      </p:pic>
      <p:pic>
        <p:nvPicPr>
          <p:cNvPr id="7" name="图片 6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" y="1131570"/>
            <a:ext cx="2608580" cy="3619500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115" y="1131570"/>
            <a:ext cx="2661285" cy="3611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" y="1203960"/>
            <a:ext cx="2517140" cy="34925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330" y="1203960"/>
            <a:ext cx="2517140" cy="3492500"/>
          </a:xfrm>
          <a:prstGeom prst="rect">
            <a:avLst/>
          </a:prstGeom>
        </p:spPr>
      </p:pic>
      <p:pic>
        <p:nvPicPr>
          <p:cNvPr id="8" name="图片 7" descr="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135" y="1203960"/>
            <a:ext cx="2494915" cy="3461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2151750" y="2302119"/>
            <a:ext cx="4840499" cy="101473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天下无邪</a:t>
            </a:r>
            <a:endParaRPr lang="zh-CN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" y="1132205"/>
            <a:ext cx="4488815" cy="3280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605" y="1892300"/>
            <a:ext cx="4375785" cy="2520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800" y="2460625"/>
            <a:ext cx="3677920" cy="23793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" y="1132205"/>
            <a:ext cx="3784600" cy="4667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10515" y="1710690"/>
            <a:ext cx="8437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国家有关部门于</a:t>
            </a:r>
            <a:r>
              <a:rPr lang="en-US" altLang="zh-CN"/>
              <a:t>20</a:t>
            </a:r>
            <a:r>
              <a:rPr lang="zh-CN" altLang="en-US"/>
              <a:t>世纪</a:t>
            </a:r>
            <a:r>
              <a:rPr lang="en-US" altLang="zh-CN"/>
              <a:t>80</a:t>
            </a:r>
            <a:r>
              <a:rPr lang="zh-CN" altLang="en-US"/>
              <a:t>年代至今，先后认定了</a:t>
            </a:r>
            <a:r>
              <a:rPr lang="en-US" altLang="zh-CN"/>
              <a:t>25</a:t>
            </a:r>
            <a:r>
              <a:rPr lang="zh-CN" altLang="en-US"/>
              <a:t>种邪教组织，危害最大的为</a:t>
            </a:r>
            <a:r>
              <a:rPr lang="en-US" altLang="zh-CN"/>
              <a:t>“</a:t>
            </a:r>
            <a:r>
              <a:rPr lang="zh-CN" altLang="en-US"/>
              <a:t>法轮功</a:t>
            </a:r>
            <a:r>
              <a:rPr lang="en-US" altLang="zh-CN"/>
              <a:t>”</a:t>
            </a:r>
            <a:r>
              <a:rPr lang="zh-CN" altLang="en-US"/>
              <a:t>和</a:t>
            </a:r>
            <a:r>
              <a:rPr lang="en-US" altLang="zh-CN"/>
              <a:t>“</a:t>
            </a:r>
            <a:r>
              <a:rPr lang="zh-CN" altLang="en-US"/>
              <a:t>全能神</a:t>
            </a:r>
            <a:r>
              <a:rPr lang="en-US" altLang="zh-CN"/>
              <a:t>”</a:t>
            </a:r>
            <a:r>
              <a:rPr lang="zh-CN" altLang="en-US"/>
              <a:t>。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0" y="2409190"/>
            <a:ext cx="4427220" cy="2395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2205"/>
            <a:ext cx="4028440" cy="509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" y="1780540"/>
            <a:ext cx="2360930" cy="29070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30" y="1780540"/>
            <a:ext cx="2529205" cy="27870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850" y="1845945"/>
            <a:ext cx="2198370" cy="27216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170" y="2284095"/>
            <a:ext cx="2129155" cy="1601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2205"/>
            <a:ext cx="3859530" cy="549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85" y="1852295"/>
            <a:ext cx="6134100" cy="27336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9790" y="1852295"/>
            <a:ext cx="2990850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2205"/>
            <a:ext cx="3859530" cy="5499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830" y="1852295"/>
            <a:ext cx="3038475" cy="27146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675" y="1852295"/>
            <a:ext cx="6076950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1203960"/>
            <a:ext cx="4599940" cy="23247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05680" y="1132205"/>
            <a:ext cx="410845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第一集：捡了只兔子</a:t>
            </a:r>
            <a:endParaRPr lang="zh-CN" altLang="en-US"/>
          </a:p>
          <a:p>
            <a:r>
              <a:rPr lang="zh-CN" altLang="en-US" sz="1200"/>
              <a:t>https://www.chinafxj.cn/n250/n2351/n2355/c826798/content.html</a:t>
            </a:r>
            <a:endParaRPr lang="zh-CN" altLang="en-US" sz="1200"/>
          </a:p>
        </p:txBody>
      </p:sp>
      <p:sp>
        <p:nvSpPr>
          <p:cNvPr id="7" name="文本框 6"/>
          <p:cNvSpPr txBox="1"/>
          <p:nvPr/>
        </p:nvSpPr>
        <p:spPr>
          <a:xfrm>
            <a:off x="4818380" y="2068195"/>
            <a:ext cx="409575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第二集：路遇活神仙？</a:t>
            </a:r>
            <a:endParaRPr lang="zh-CN" altLang="en-US"/>
          </a:p>
          <a:p>
            <a:pPr algn="l">
              <a:buClrTx/>
              <a:buSzTx/>
              <a:buFontTx/>
            </a:pPr>
            <a:r>
              <a:rPr lang="zh-CN" altLang="en-US" sz="1200"/>
              <a:t>https://www.chinafxj.cn/n250/n2351/n2355/c827038/content.html</a:t>
            </a:r>
            <a:endParaRPr lang="zh-CN" altLang="en-US" sz="1200"/>
          </a:p>
        </p:txBody>
      </p:sp>
      <p:sp>
        <p:nvSpPr>
          <p:cNvPr id="8" name="文本框 7"/>
          <p:cNvSpPr txBox="1"/>
          <p:nvPr/>
        </p:nvSpPr>
        <p:spPr>
          <a:xfrm>
            <a:off x="4859655" y="2990215"/>
            <a:ext cx="409575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第三集：世界末日要来了？</a:t>
            </a:r>
            <a:endParaRPr lang="zh-CN" altLang="en-US"/>
          </a:p>
          <a:p>
            <a:pPr algn="l">
              <a:buClrTx/>
              <a:buSzTx/>
              <a:buFontTx/>
            </a:pPr>
            <a:r>
              <a:rPr lang="zh-CN" altLang="en-US" sz="1200"/>
              <a:t>https://www.chinafxj.cn/n250/n2351/n2355/c827284/content.html</a:t>
            </a:r>
            <a:endParaRPr lang="zh-CN" altLang="en-US" sz="1200"/>
          </a:p>
        </p:txBody>
      </p:sp>
      <p:sp>
        <p:nvSpPr>
          <p:cNvPr id="9" name="文本框 8"/>
          <p:cNvSpPr txBox="1"/>
          <p:nvPr/>
        </p:nvSpPr>
        <p:spPr>
          <a:xfrm>
            <a:off x="251460" y="3940175"/>
            <a:ext cx="409575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/>
              <a:t>第五集：一夜变第一？</a:t>
            </a:r>
            <a:r>
              <a:rPr lang="zh-CN" altLang="en-US" sz="1200"/>
              <a:t>https://www.chinafxj.cn/n250/n2351/n2355/c827812/content.html</a:t>
            </a:r>
            <a:endParaRPr lang="zh-CN" altLang="en-US" sz="1200"/>
          </a:p>
        </p:txBody>
      </p:sp>
      <p:sp>
        <p:nvSpPr>
          <p:cNvPr id="10" name="文本框 9"/>
          <p:cNvSpPr txBox="1"/>
          <p:nvPr/>
        </p:nvSpPr>
        <p:spPr>
          <a:xfrm>
            <a:off x="4787900" y="3868420"/>
            <a:ext cx="409575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/>
              <a:t>第四集：祷告能治病？</a:t>
            </a:r>
            <a:r>
              <a:rPr lang="zh-CN" altLang="en-US" sz="1200"/>
              <a:t>https://www.chinafxj.cn/n250/n2351/n2355/c827621/content.html</a:t>
            </a:r>
            <a:endParaRPr lang="zh-CN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513080" y="1779905"/>
            <a:ext cx="8159115" cy="2654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200000"/>
              </a:lnSpc>
            </a:pPr>
            <a:r>
              <a:rPr lang="zh-CN" altLang="en-US"/>
              <a:t>1. 在这一集里，天天在学校操场树上捡的到兔子，叫</a:t>
            </a:r>
            <a:r>
              <a:rPr lang="en-US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</a:t>
            </a:r>
            <a:r>
              <a:rPr lang="zh-CN" altLang="en-US"/>
              <a:t>？</a:t>
            </a:r>
            <a:endParaRPr lang="zh-CN" altLang="en-US"/>
          </a:p>
          <a:p>
            <a:pPr indent="0" fontAlgn="auto">
              <a:lnSpc>
                <a:spcPct val="200000"/>
              </a:lnSpc>
            </a:pPr>
            <a:r>
              <a:rPr lang="zh-CN" altLang="en-US"/>
              <a:t>2. 兔子是由</a:t>
            </a:r>
            <a:r>
              <a:rPr lang="en-US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</a:t>
            </a:r>
            <a:r>
              <a:rPr lang="zh-CN" altLang="en-US"/>
              <a:t>变化而来的？</a:t>
            </a:r>
            <a:endParaRPr lang="zh-CN" altLang="en-US"/>
          </a:p>
          <a:p>
            <a:pPr indent="0" fontAlgn="auto">
              <a:lnSpc>
                <a:spcPct val="200000"/>
              </a:lnSpc>
            </a:pPr>
            <a:r>
              <a:rPr lang="zh-CN" altLang="en-US"/>
              <a:t>3. 兔子怎么会从天上掉下来？</a:t>
            </a:r>
            <a:endParaRPr lang="zh-CN" altLang="en-US"/>
          </a:p>
          <a:p>
            <a:pPr indent="0" fontAlgn="auto">
              <a:lnSpc>
                <a:spcPct val="200000"/>
              </a:lnSpc>
            </a:pPr>
            <a:r>
              <a:rPr lang="zh-CN" altLang="en-US"/>
              <a:t>4. 邪教冒用</a:t>
            </a:r>
            <a:r>
              <a:rPr lang="en-US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  </a:t>
            </a:r>
            <a:r>
              <a:rPr lang="zh-CN" altLang="en-US"/>
              <a:t>名义，宣扬歪理邪说，控制人们的心灵，犹如幽灵般无孔不入？</a:t>
            </a:r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205276" y="1157490"/>
            <a:ext cx="4840499" cy="6451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sz="3600" b="1" dirty="0">
                <a:solidFill>
                  <a:srgbClr val="C00000"/>
                </a:solidFill>
                <a:latin typeface="字体视界-简圆体" panose="02010601030101010101" pitchFamily="2" charset="-122"/>
                <a:ea typeface="字体视界-简圆体" panose="02010601030101010101" pitchFamily="2" charset="-122"/>
              </a:rPr>
              <a:t>第一集《捡了只兔子》</a:t>
            </a:r>
            <a:endParaRPr lang="zh-CN" sz="3600" b="1" dirty="0">
              <a:solidFill>
                <a:srgbClr val="C00000"/>
              </a:solidFill>
              <a:latin typeface="字体视界-简圆体" panose="02010601030101010101" pitchFamily="2" charset="-122"/>
              <a:ea typeface="字体视界-简圆体" panose="02010601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96280" y="1995805"/>
            <a:ext cx="1007110" cy="3263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lang="zh-CN" altLang="en-US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无邪兔</a:t>
            </a:r>
            <a:endParaRPr lang="zh-CN" altLang="en-US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91640" y="2518410"/>
            <a:ext cx="890905" cy="3263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无邪君</a:t>
            </a:r>
            <a:endParaRPr lang="zh-CN" altLang="en-US" b="1">
              <a:solidFill>
                <a:srgbClr val="0070C0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91865" y="3075940"/>
            <a:ext cx="4613275" cy="3898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lang="zh-CN" altLang="en-US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无邪君和邪千变斗争之后变身成无邪兔掉落</a:t>
            </a:r>
            <a:endParaRPr lang="zh-CN" altLang="en-US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63469" y="3651666"/>
            <a:ext cx="1335639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宗教、气功</a:t>
            </a:r>
            <a:endParaRPr lang="zh-CN" altLang="en-US" b="1">
              <a:solidFill>
                <a:srgbClr val="0070C0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COMMONDATA" val="eyJoZGlkIjoiNzViYjQxM2JmMTcyZWNmMTNkY2M5OGQ3NjE4MjIxODUifQ=="/>
  <p:tag name="KSO_WPP_MARK_KEY" val="c5d15a84-a052-4756-afe0-3e2d0d20432f"/>
  <p:tag name="commondata" val="eyJoZGlkIjoiODQyM2QyNTNkMzcxOWRiMDg3ZDYzNjczMzI2MWVmZGMifQ==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2866</Words>
  <Application>WPS 演示</Application>
  <PresentationFormat>全屏显示(4:3)</PresentationFormat>
  <Paragraphs>172</Paragraphs>
  <Slides>24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字体视界-简圆体</vt:lpstr>
      <vt:lpstr>楷体</vt:lpstr>
      <vt:lpstr>Arial Unicode MS</vt:lpstr>
      <vt:lpstr>Calibri</vt:lpstr>
      <vt:lpstr>等线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DELL</cp:lastModifiedBy>
  <cp:revision>206</cp:revision>
  <dcterms:created xsi:type="dcterms:W3CDTF">2018-11-09T14:47:00Z</dcterms:created>
  <dcterms:modified xsi:type="dcterms:W3CDTF">2024-03-06T13:46:55Z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2052-12.1.0.16399</vt:lpwstr>
  </property>
  <property fmtid="{D5CDD505-2E9C-101B-9397-08002B2CF9AE}" pid="3" name="ICV">
    <vt:lpwstr>CCD3B413FFD34BEFBBC1FD33B1F46144_13</vt:lpwstr>
  </property>
</Properties>
</file>